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4"/>
  </p:sldMasterIdLst>
  <p:sldIdLst>
    <p:sldId id="256" r:id="rId5"/>
    <p:sldId id="257" r:id="rId6"/>
    <p:sldId id="270" r:id="rId7"/>
    <p:sldId id="258" r:id="rId8"/>
    <p:sldId id="259" r:id="rId9"/>
    <p:sldId id="260" r:id="rId10"/>
    <p:sldId id="261" r:id="rId11"/>
    <p:sldId id="262" r:id="rId12"/>
    <p:sldId id="263" r:id="rId13"/>
    <p:sldId id="271" r:id="rId14"/>
    <p:sldId id="272" r:id="rId15"/>
    <p:sldId id="264" r:id="rId16"/>
    <p:sldId id="265" r:id="rId17"/>
    <p:sldId id="266" r:id="rId18"/>
    <p:sldId id="267" r:id="rId19"/>
    <p:sldId id="269" r:id="rId20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6B4B26-D771-F385-28F6-496F177AC451}" v="99" dt="2026-10-07T11:21:01.1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5781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195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683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816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1912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782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268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50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15/10/2026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74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000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7509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4276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54776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5869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3635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90E40-C364-414F-AC31-6B759AFDCC7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8164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90E40-C364-414F-AC31-6B759AFDCC76}" type="datetimeFigureOut">
              <a:rPr lang="en-GB" smtClean="0"/>
              <a:t>15/10/2026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864359B-AAFD-4383-9CAC-4217398C83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39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UbrJPAt65g?feature=oemb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1DC62-FF0C-3DAB-29D9-BB374C803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571" y="2856142"/>
            <a:ext cx="6053558" cy="242477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GB" b="1" dirty="0">
                <a:solidFill>
                  <a:schemeClr val="tx1"/>
                </a:solidFill>
              </a:rPr>
              <a:t>Supporting Your Child with Phonics: Read Write Inc. in Year 1 &amp; Year 2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167356-BBF3-D8D5-5644-F538614F7F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15161" y="606175"/>
            <a:ext cx="2878409" cy="154229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Henry Chadwick Primary School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12th October 2026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411EF79-3972-91F3-15DE-BBFF674195CB}"/>
              </a:ext>
            </a:extLst>
          </p:cNvPr>
          <p:cNvSpPr txBox="1">
            <a:spLocks/>
          </p:cNvSpPr>
          <p:nvPr/>
        </p:nvSpPr>
        <p:spPr>
          <a:xfrm>
            <a:off x="8344980" y="4570878"/>
            <a:ext cx="3474621" cy="9760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Parent Workshop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FB4D1A-14C8-8E5D-ACCA-A095C2BFAE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4980" y="5280916"/>
            <a:ext cx="3182308" cy="9888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2E46DFD-6404-24DA-A204-82BDA35ABD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6134" y="338576"/>
            <a:ext cx="1632313" cy="20774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B3A9DB3-A779-872B-2BEC-43CBCD5745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397" y="282037"/>
            <a:ext cx="3308465" cy="109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599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2BC63-77A3-05E8-4A73-9F876A6F3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Welcome to Our Phonics Workshop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2F464A-EF7B-D5F0-DDF2-207158EA8E3B}"/>
              </a:ext>
            </a:extLst>
          </p:cNvPr>
          <p:cNvSpPr txBox="1"/>
          <p:nvPr/>
        </p:nvSpPr>
        <p:spPr>
          <a:xfrm>
            <a:off x="838200" y="1690688"/>
            <a:ext cx="10676466" cy="28315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lvl="0" indent="-571500">
              <a:buClr>
                <a:schemeClr val="accent1"/>
              </a:buClr>
              <a:buFont typeface="Wingdings"/>
              <a:buChar char="Ø"/>
            </a:pPr>
            <a:r>
              <a:rPr lang="en-GB" sz="4000" b="1"/>
              <a:t>Purpose:</a:t>
            </a:r>
            <a:endParaRPr lang="en-GB" sz="4000" b="1" dirty="0"/>
          </a:p>
          <a:p>
            <a:pPr marL="1028700" lvl="1" indent="-5715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2400" dirty="0"/>
              <a:t>Understanding how we teach phonics and how parents can help at home.</a:t>
            </a:r>
          </a:p>
          <a:p>
            <a:pPr lvl="1">
              <a:buClr>
                <a:schemeClr val="accent1"/>
              </a:buClr>
            </a:pPr>
            <a:endParaRPr lang="en-GB" sz="2400" dirty="0"/>
          </a:p>
          <a:p>
            <a:pPr marL="1028700" lvl="1" indent="-5715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2400"/>
              <a:t>Understanding how to support your child with the Year 1 Phonics Screening Check.</a:t>
            </a:r>
            <a:endParaRPr lang="en-GB" sz="2400" dirty="0"/>
          </a:p>
          <a:p>
            <a:pPr>
              <a:buClr>
                <a:schemeClr val="accent1"/>
              </a:buClr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337339-3BF5-9C85-6A6E-36E58406B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4002" y="419722"/>
            <a:ext cx="2736458" cy="85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384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CC33B2B-B475-4189-BA8F-3CF8248DC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1" name="Freeform 14">
              <a:extLst>
                <a:ext uri="{FF2B5EF4-FFF2-40B4-BE49-F238E27FC236}">
                  <a16:creationId xmlns:a16="http://schemas.microsoft.com/office/drawing/2014/main" id="{A59AAC92-4932-4D74-A545-BA3EEE56D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8446528-FA87-4017-B061-CF7EE79FA2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4D4B4D0-2493-42A2-AEEB-9970A64E8B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676E13B7-7CB7-4489-914B-4012EE6EBF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F2159841-C096-430C-B748-E8D2A5C99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B4F167EF-5A0C-487E-8776-97310E39E0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9D8C053F-F025-4CB6-94C4-2841A20D6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78581BD0-3E75-48CB-A2A3-44DB1ACB6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E90D466A-AB95-4676-82CB-3BEC98AFF8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3AFED863-874C-49D9-AE2F-B9DFF00D56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429E427-D9C7-4A7A-BEF5-F84545109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443" y="1709289"/>
            <a:ext cx="3179593" cy="232840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800" dirty="0">
                <a:solidFill>
                  <a:schemeClr val="tx1"/>
                </a:solidFill>
              </a:rPr>
              <a:t>End of Year 1 Expectations!</a:t>
            </a:r>
          </a:p>
        </p:txBody>
      </p:sp>
      <p:pic>
        <p:nvPicPr>
          <p:cNvPr id="2050" name="Picture 2" descr="The Ultimate Guide to Preparing for the Year 1 Phonics Screening Check - EdShed">
            <a:extLst>
              <a:ext uri="{FF2B5EF4-FFF2-40B4-BE49-F238E27FC236}">
                <a16:creationId xmlns:a16="http://schemas.microsoft.com/office/drawing/2014/main" id="{BDF379C9-C18E-45B5-84D1-6709F425A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418" y="4362285"/>
            <a:ext cx="4639314" cy="1923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ntitled">
            <a:extLst>
              <a:ext uri="{FF2B5EF4-FFF2-40B4-BE49-F238E27FC236}">
                <a16:creationId xmlns:a16="http://schemas.microsoft.com/office/drawing/2014/main" id="{959822BB-7CF7-40F6-A269-C9FB82F7C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50" y="375211"/>
            <a:ext cx="6241175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ook for Monday 13th – Friday 17th July">
            <a:extLst>
              <a:ext uri="{FF2B5EF4-FFF2-40B4-BE49-F238E27FC236}">
                <a16:creationId xmlns:a16="http://schemas.microsoft.com/office/drawing/2014/main" id="{2AE5D876-2D67-4B36-9389-4984AA44D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023" y="1894694"/>
            <a:ext cx="5693323" cy="194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736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6CED7-B349-DE24-411B-5BA459C3D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1"/>
                </a:solidFill>
              </a:rPr>
              <a:t>What is Phonics?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04EF84-A964-D35F-2F15-B866B5426221}"/>
              </a:ext>
            </a:extLst>
          </p:cNvPr>
          <p:cNvSpPr txBox="1"/>
          <p:nvPr/>
        </p:nvSpPr>
        <p:spPr>
          <a:xfrm>
            <a:off x="764332" y="2120278"/>
            <a:ext cx="10663335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4000" dirty="0"/>
              <a:t>A method for teaching children to read and write.</a:t>
            </a:r>
          </a:p>
          <a:p>
            <a:pPr marL="571500" indent="-5715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4000" dirty="0"/>
              <a:t>Focus on sounds (phonemes) and how they are written (graphemes).</a:t>
            </a:r>
          </a:p>
          <a:p>
            <a:pPr marL="571500" indent="-5715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4000" dirty="0"/>
              <a:t>Essential for early reading and spelling.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7158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58BA6-B720-6CC9-21AE-3BC3D916F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6" y="609600"/>
            <a:ext cx="6156316" cy="1320800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GB" b="1" dirty="0">
                <a:solidFill>
                  <a:schemeClr val="tx1"/>
                </a:solidFill>
              </a:rPr>
              <a:t>What Is Read Write Inc. (RWI)?</a:t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04078-2642-B598-DCA2-7455BF1E4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167" y="2160589"/>
            <a:ext cx="8791342" cy="3560733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GB" sz="3600" dirty="0"/>
              <a:t>A structured, synthetic phonics programme.</a:t>
            </a:r>
          </a:p>
          <a:p>
            <a:pPr lvl="0"/>
            <a:r>
              <a:rPr lang="en-GB" sz="3600" dirty="0"/>
              <a:t>Designed by Ruth Miskin.</a:t>
            </a:r>
          </a:p>
          <a:p>
            <a:pPr lvl="0"/>
            <a:r>
              <a:rPr lang="en-GB" sz="3600" dirty="0"/>
              <a:t>Used in schools across the UK.</a:t>
            </a:r>
          </a:p>
          <a:p>
            <a:pPr lvl="0"/>
            <a:r>
              <a:rPr lang="en-GB" sz="3600" dirty="0"/>
              <a:t>Teaches children to:</a:t>
            </a:r>
          </a:p>
          <a:p>
            <a:pPr lvl="1"/>
            <a:r>
              <a:rPr lang="en-GB" sz="3100" dirty="0"/>
              <a:t>Recognise sounds</a:t>
            </a:r>
          </a:p>
          <a:p>
            <a:pPr lvl="1"/>
            <a:r>
              <a:rPr lang="en-GB" sz="3100" dirty="0"/>
              <a:t>Blend sounds to read</a:t>
            </a:r>
          </a:p>
          <a:p>
            <a:pPr lvl="1"/>
            <a:r>
              <a:rPr lang="en-GB" sz="3100" dirty="0"/>
              <a:t>Segment words to spell</a:t>
            </a:r>
          </a:p>
          <a:p>
            <a:pPr lvl="1"/>
            <a:r>
              <a:rPr lang="en-GB" sz="3100" dirty="0"/>
              <a:t>Develop comprehension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D489B2-3EFC-9EFC-79B8-B5D4D9997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5818" y="419722"/>
            <a:ext cx="2736458" cy="85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537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317959-BC24-18E7-A352-EC49F974B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763DC-A958-B94B-97E9-B5CB9ECBB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9746" y="591504"/>
            <a:ext cx="8596668" cy="1320800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GB" sz="49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What Does a Year 1 RWI Lesson Look Like?</a:t>
            </a:r>
            <a:r>
              <a:rPr lang="en-GB" sz="49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br>
              <a:rPr lang="en-GB" dirty="0"/>
            </a:br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475F343-B6DB-4D5F-BAD2-CD139EA115AD}"/>
              </a:ext>
            </a:extLst>
          </p:cNvPr>
          <p:cNvGrpSpPr/>
          <p:nvPr/>
        </p:nvGrpSpPr>
        <p:grpSpPr>
          <a:xfrm>
            <a:off x="746202" y="3629853"/>
            <a:ext cx="10699596" cy="1200330"/>
            <a:chOff x="423430" y="2828834"/>
            <a:chExt cx="10699596" cy="120033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1C83556-FFFE-447A-8B97-A5F99790B880}"/>
                </a:ext>
              </a:extLst>
            </p:cNvPr>
            <p:cNvSpPr txBox="1"/>
            <p:nvPr/>
          </p:nvSpPr>
          <p:spPr>
            <a:xfrm>
              <a:off x="423430" y="2828835"/>
              <a:ext cx="234055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rtl="0" fontAlgn="base"/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1. Revisit Sounds</a:t>
              </a:r>
              <a:r>
                <a:rPr lang="en-US" sz="1800" b="0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​</a:t>
              </a:r>
              <a:endParaRPr lang="en-US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endParaRPr>
            </a:p>
            <a:p>
              <a:pPr algn="l" rtl="0" fontAlgn="base"/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• Speed Sounds review</a:t>
              </a:r>
              <a:r>
                <a:rPr lang="en-US" sz="1800" b="0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​</a:t>
              </a:r>
              <a:endParaRPr lang="en-US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endParaRPr>
            </a:p>
            <a:p>
              <a:pPr algn="l" rtl="0" fontAlgn="base"/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• Fred Talk practice</a:t>
              </a:r>
              <a:r>
                <a:rPr lang="en-US" sz="1800" b="0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​</a:t>
              </a:r>
              <a:endParaRPr lang="en-US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endParaRPr>
            </a:p>
            <a:p>
              <a:pPr algn="l" rtl="0" fontAlgn="base"/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• Quick recall activities</a:t>
              </a:r>
              <a:r>
                <a:rPr lang="en-US" sz="1800" b="0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​</a:t>
              </a:r>
              <a:endParaRPr lang="en-US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FCE6BFA-2EEE-4CBF-BDF9-FD1807043219}"/>
                </a:ext>
              </a:extLst>
            </p:cNvPr>
            <p:cNvSpPr txBox="1"/>
            <p:nvPr/>
          </p:nvSpPr>
          <p:spPr>
            <a:xfrm>
              <a:off x="3322215" y="2828835"/>
              <a:ext cx="3306906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rtl="0" fontAlgn="base"/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2. Learn &amp; </a:t>
              </a:r>
              <a:r>
                <a:rPr lang="en-US" sz="1800" b="0" i="0" u="none" strike="noStrike" dirty="0" err="1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Practise</a:t>
              </a:r>
              <a:r>
                <a:rPr lang="en-US" sz="1800" b="0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​</a:t>
              </a:r>
              <a:endParaRPr lang="en-US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endParaRPr>
            </a:p>
            <a:p>
              <a:pPr algn="l" rtl="0" fontAlgn="base"/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• New sound or spelling</a:t>
              </a:r>
              <a:r>
                <a:rPr lang="en-US" sz="1800" b="0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​</a:t>
              </a:r>
              <a:endParaRPr lang="en-US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endParaRPr>
            </a:p>
            <a:p>
              <a:pPr algn="l" rtl="0" fontAlgn="base"/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• Partner work</a:t>
              </a:r>
              <a:r>
                <a:rPr lang="en-US" sz="1800" b="0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​</a:t>
              </a:r>
              <a:endParaRPr lang="en-US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endParaRPr>
            </a:p>
            <a:p>
              <a:pPr algn="l" rtl="0" fontAlgn="base"/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• Reading words and sentences</a:t>
              </a:r>
              <a:endParaRPr lang="en-US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B5EC9EA-FD79-4480-92E3-3371EE2EBF51}"/>
                </a:ext>
              </a:extLst>
            </p:cNvPr>
            <p:cNvSpPr txBox="1"/>
            <p:nvPr/>
          </p:nvSpPr>
          <p:spPr>
            <a:xfrm>
              <a:off x="7119929" y="2828834"/>
              <a:ext cx="4003097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rtl="0" fontAlgn="base"/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3. Read the Story</a:t>
              </a:r>
              <a:r>
                <a:rPr lang="en-US" sz="1800" b="0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​</a:t>
              </a:r>
              <a:endParaRPr lang="en-US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endParaRPr>
            </a:p>
            <a:p>
              <a:pPr algn="l" rtl="0" fontAlgn="base"/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• Group reading</a:t>
              </a:r>
              <a:r>
                <a:rPr lang="en-US" sz="1800" b="0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​</a:t>
              </a:r>
              <a:endParaRPr lang="en-US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endParaRPr>
            </a:p>
            <a:p>
              <a:pPr algn="l" rtl="0" fontAlgn="base"/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• Fluency and expression</a:t>
              </a:r>
              <a:r>
                <a:rPr lang="en-US" sz="1800" b="0" i="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​</a:t>
              </a:r>
              <a:endParaRPr lang="en-US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endParaRPr>
            </a:p>
            <a:p>
              <a:pPr algn="l" rtl="0" fontAlgn="base"/>
              <a:r>
                <a:rPr lang="en-US" sz="1800" b="0" i="0" u="none" strike="noStrike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• Comprehension question</a:t>
              </a:r>
              <a:endParaRPr lang="en-US" b="0" i="0" dirty="0">
                <a:solidFill>
                  <a:srgbClr val="000000"/>
                </a:solidFill>
                <a:effectLst/>
                <a:latin typeface="Segoe UI" panose="020B0502040204020203" pitchFamily="34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CE66E44-95B4-4189-BD1B-FB260C429EB7}"/>
              </a:ext>
            </a:extLst>
          </p:cNvPr>
          <p:cNvSpPr txBox="1"/>
          <p:nvPr/>
        </p:nvSpPr>
        <p:spPr>
          <a:xfrm>
            <a:off x="677334" y="5454180"/>
            <a:ext cx="99629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Children are actively involved throughout the lesson, reading, talking and responding together to build confidence, accuracy and fluency.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B0C6F8B-BBAC-4EF8-89EA-DA0A26982320}"/>
              </a:ext>
            </a:extLst>
          </p:cNvPr>
          <p:cNvSpPr txBox="1"/>
          <p:nvPr/>
        </p:nvSpPr>
        <p:spPr>
          <a:xfrm>
            <a:off x="677334" y="2421082"/>
            <a:ext cx="107214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Fast-paced					Interactive					Structured</a:t>
            </a:r>
          </a:p>
        </p:txBody>
      </p:sp>
    </p:spTree>
    <p:extLst>
      <p:ext uri="{BB962C8B-B14F-4D97-AF65-F5344CB8AC3E}">
        <p14:creationId xmlns:p14="http://schemas.microsoft.com/office/powerpoint/2010/main" val="2356021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F237F0-0116-001F-4038-60AB5CF6D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C1257-826A-D4F6-5BD3-AE5D0F0C0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GB" sz="3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What Does a Year 2 RWI Lesson Look Like?</a:t>
            </a:r>
            <a:r>
              <a:rPr lang="en-GB" sz="3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br>
              <a:rPr lang="en-GB" dirty="0"/>
            </a:b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DF2DC9-90E7-47C3-BFCE-38389A5255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603" y="3798380"/>
            <a:ext cx="2063549" cy="29166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C5BDE5-2487-5D5D-58ED-EEAA0987F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2238" y="4976376"/>
            <a:ext cx="3381375" cy="13525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4BAB6F-2852-0C91-E01E-44980F048B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3290" y="4538226"/>
            <a:ext cx="2552700" cy="1790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01BAFB5-6F87-4F23-B25D-E7BEC6D0AF14}"/>
              </a:ext>
            </a:extLst>
          </p:cNvPr>
          <p:cNvSpPr txBox="1"/>
          <p:nvPr/>
        </p:nvSpPr>
        <p:spPr>
          <a:xfrm>
            <a:off x="646222" y="1861800"/>
            <a:ext cx="32889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1. Speedy Sounds &amp; Review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• Quick recall of complex sounds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• Read words at speed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• 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Practise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spelling patterns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E352E2-60F7-4DA8-975F-6BCBC27A9995}"/>
              </a:ext>
            </a:extLst>
          </p:cNvPr>
          <p:cNvSpPr txBox="1"/>
          <p:nvPr/>
        </p:nvSpPr>
        <p:spPr>
          <a:xfrm>
            <a:off x="4267886" y="1896100"/>
            <a:ext cx="34835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2. Reading with Fluency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• Partner reading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• Accurate and expressive reading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• Vocabulary discussion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2B10DE-135D-4F15-A298-5740F2E776FF}"/>
              </a:ext>
            </a:extLst>
          </p:cNvPr>
          <p:cNvSpPr txBox="1"/>
          <p:nvPr/>
        </p:nvSpPr>
        <p:spPr>
          <a:xfrm>
            <a:off x="8062225" y="1930399"/>
            <a:ext cx="34835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3. Comprehension &amp; Writing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• Answer questions about the text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• Discuss vocabulary and meaning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• Short spelling or writing 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21E642-5067-47F0-A3F1-9817221AECC8}"/>
              </a:ext>
            </a:extLst>
          </p:cNvPr>
          <p:cNvSpPr txBox="1"/>
          <p:nvPr/>
        </p:nvSpPr>
        <p:spPr>
          <a:xfrm>
            <a:off x="1770171" y="3291271"/>
            <a:ext cx="84789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Building fluency, comprehension and confident readers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524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48FF2E-0495-C538-F971-0FA7568AEC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4C80E-7A4E-CCD5-F3F2-26AD1555F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2938468" cy="5431762"/>
          </a:xfrm>
        </p:spPr>
        <p:txBody>
          <a:bodyPr anchor="ctr">
            <a:normAutofit/>
          </a:bodyPr>
          <a:lstStyle/>
          <a:p>
            <a:r>
              <a:rPr lang="en-GB" sz="3300" b="1" dirty="0">
                <a:solidFill>
                  <a:schemeClr val="tx1"/>
                </a:solidFill>
              </a:rPr>
              <a:t>Sound Pronunciation</a:t>
            </a:r>
            <a:br>
              <a:rPr lang="en-GB" sz="3300" dirty="0"/>
            </a:br>
            <a:endParaRPr lang="en-GB" sz="33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F4B9A-C681-7877-A338-B65B8FFD63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6889" y="609602"/>
            <a:ext cx="5424112" cy="3208334"/>
          </a:xfrm>
        </p:spPr>
        <p:txBody>
          <a:bodyPr>
            <a:normAutofit/>
          </a:bodyPr>
          <a:lstStyle/>
          <a:p>
            <a:pPr lvl="0"/>
            <a:r>
              <a:rPr lang="en-GB">
                <a:effectLst/>
                <a:latin typeface="Aptos"/>
                <a:ea typeface="Aptos"/>
                <a:cs typeface="Times New Roman" panose="02020603050405020304" pitchFamily="18" charset="0"/>
              </a:rPr>
              <a:t> </a:t>
            </a:r>
            <a:r>
              <a:rPr lang="en-GB"/>
              <a:t>Importance of pure sounds (e.g., "</a:t>
            </a:r>
            <a:r>
              <a:rPr lang="en-GB" err="1"/>
              <a:t>mmmm</a:t>
            </a:r>
            <a:r>
              <a:rPr lang="en-GB"/>
              <a:t>" not "</a:t>
            </a:r>
            <a:r>
              <a:rPr lang="en-GB" err="1"/>
              <a:t>muh</a:t>
            </a:r>
            <a:r>
              <a:rPr lang="en-GB"/>
              <a:t>")</a:t>
            </a:r>
          </a:p>
          <a:p>
            <a:pPr lvl="0"/>
            <a:r>
              <a:rPr lang="en-GB"/>
              <a:t> Here’s Sylvie showing us how it’s done!</a:t>
            </a:r>
          </a:p>
          <a:p>
            <a:pPr marL="0" lvl="0" indent="0">
              <a:buNone/>
            </a:pPr>
            <a:endParaRPr lang="en-GB"/>
          </a:p>
          <a:p>
            <a:pPr marL="0" lvl="0" indent="0">
              <a:buNone/>
            </a:pPr>
            <a:endParaRPr lang="en-GB" dirty="0"/>
          </a:p>
        </p:txBody>
      </p:sp>
      <p:pic>
        <p:nvPicPr>
          <p:cNvPr id="7" name="Online Media 6" title="How to help your child to learn the Read Write Inc. Phonics sounds">
            <a:hlinkClick r:id="" action="ppaction://media"/>
            <a:extLst>
              <a:ext uri="{FF2B5EF4-FFF2-40B4-BE49-F238E27FC236}">
                <a16:creationId xmlns:a16="http://schemas.microsoft.com/office/drawing/2014/main" id="{31D6BE42-E7B3-4A2F-B7BA-49B34825D7C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846889" y="2189156"/>
            <a:ext cx="7349712" cy="405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13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0AF7F-2400-E8A9-2A82-DD2FAD018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20D80-9EBD-D2BF-E123-714CB764C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b="1" kern="100" dirty="0">
                <a:solidFill>
                  <a:schemeClr val="tx1"/>
                </a:solidFill>
                <a:effectLst/>
                <a:latin typeface="Aptos"/>
                <a:ea typeface="Aptos"/>
                <a:cs typeface="Times New Roman" panose="02020603050405020304" pitchFamily="18" charset="0"/>
              </a:rPr>
              <a:t>What Does a Lesson Look Like?</a:t>
            </a:r>
            <a:br>
              <a:rPr lang="en-GB" sz="4000" kern="100" dirty="0">
                <a:solidFill>
                  <a:schemeClr val="tx1"/>
                </a:solidFill>
                <a:effectLst/>
                <a:latin typeface="Aptos"/>
                <a:ea typeface="Aptos"/>
                <a:cs typeface="Times New Roman" panose="02020603050405020304" pitchFamily="18" charset="0"/>
              </a:rPr>
            </a:br>
            <a:br>
              <a:rPr lang="en-GB" sz="6700" dirty="0">
                <a:solidFill>
                  <a:schemeClr val="tx1"/>
                </a:solidFill>
              </a:rPr>
            </a:b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3C54-7F30-9CEE-4567-D3C416AA1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30400"/>
            <a:ext cx="8596668" cy="4534195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32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Review previous sounds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32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Introduce new sound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32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Practise reading and writing the sound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sz="32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Use of "Fred Talk" for blending (e.g., “</a:t>
            </a:r>
            <a:r>
              <a:rPr lang="en-GB" sz="3200" kern="100" dirty="0" err="1">
                <a:latin typeface="Aptos"/>
                <a:ea typeface="Aptos"/>
                <a:cs typeface="Times New Roman" panose="02020603050405020304" pitchFamily="18" charset="0"/>
              </a:rPr>
              <a:t>ch</a:t>
            </a:r>
            <a:r>
              <a:rPr lang="en-GB" sz="3200" kern="100" dirty="0">
                <a:latin typeface="Aptos"/>
                <a:ea typeface="Aptos"/>
                <a:cs typeface="Times New Roman" panose="02020603050405020304" pitchFamily="18" charset="0"/>
              </a:rPr>
              <a:t>-air</a:t>
            </a:r>
            <a:r>
              <a:rPr lang="en-GB" sz="32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")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32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Reading words and short sentences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Writing words and sentences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3200" dirty="0"/>
              <a:t>Partner reading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13D559-95B0-4EF0-ADF1-51F6C6C89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9721" y="393405"/>
            <a:ext cx="3244945" cy="15092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2DF71AE-7890-4A1D-96F8-E861EC91D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1430" y="2118876"/>
            <a:ext cx="1901668" cy="1876425"/>
          </a:xfrm>
          <a:prstGeom prst="rect">
            <a:avLst/>
          </a:prstGeom>
        </p:spPr>
      </p:pic>
      <p:pic>
        <p:nvPicPr>
          <p:cNvPr id="1026" name="Picture 2" descr="Read Write Inc. Phonics Green Word ...">
            <a:extLst>
              <a:ext uri="{FF2B5EF4-FFF2-40B4-BE49-F238E27FC236}">
                <a16:creationId xmlns:a16="http://schemas.microsoft.com/office/drawing/2014/main" id="{7EAE4DC4-37E6-42C7-ADDC-11801D061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2193" y="2267909"/>
            <a:ext cx="2223585" cy="171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3BEBA6-EC61-49BD-BACD-6C6756DF4F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1359" y="4673895"/>
            <a:ext cx="25527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344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>
                <a:solidFill>
                  <a:schemeClr val="tx1"/>
                </a:solidFill>
              </a:rPr>
              <a:t>Year 1 Phonics Screening Check (PSC)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513" y="1685406"/>
            <a:ext cx="8393836" cy="3416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dirty="0">
                <a:solidFill>
                  <a:prstClr val="black"/>
                </a:solidFill>
                <a:latin typeface="Calibri"/>
              </a:rPr>
              <a:t>What is the PSC?</a:t>
            </a:r>
          </a:p>
          <a:p>
            <a:r>
              <a:rPr sz="2400" dirty="0">
                <a:solidFill>
                  <a:prstClr val="black"/>
                </a:solidFill>
                <a:latin typeface="Calibri"/>
              </a:rPr>
              <a:t>• A short national check taken by all Year 1 children in June</a:t>
            </a:r>
          </a:p>
          <a:p>
            <a:r>
              <a:rPr sz="2400" dirty="0">
                <a:solidFill>
                  <a:prstClr val="black"/>
                </a:solidFill>
                <a:latin typeface="Calibri"/>
              </a:rPr>
              <a:t>• Assesses children's phonics decoding skills</a:t>
            </a:r>
          </a:p>
          <a:p>
            <a:r>
              <a:rPr sz="2400" dirty="0">
                <a:solidFill>
                  <a:prstClr val="black"/>
                </a:solidFill>
                <a:latin typeface="Calibri"/>
              </a:rPr>
              <a:t>• Children read 40 words: real words and nonsense ('alien') words</a:t>
            </a:r>
          </a:p>
          <a:p>
            <a:endParaRPr sz="2400" dirty="0">
              <a:solidFill>
                <a:prstClr val="black"/>
              </a:solidFill>
              <a:latin typeface="Calibri"/>
            </a:endParaRPr>
          </a:p>
          <a:p>
            <a:r>
              <a:rPr sz="2400" dirty="0">
                <a:solidFill>
                  <a:prstClr val="black"/>
                </a:solidFill>
                <a:latin typeface="Calibri"/>
              </a:rPr>
              <a:t>What will my child do?</a:t>
            </a:r>
          </a:p>
          <a:p>
            <a:r>
              <a:rPr sz="2400" dirty="0">
                <a:solidFill>
                  <a:prstClr val="black"/>
                </a:solidFill>
                <a:latin typeface="Calibri"/>
              </a:rPr>
              <a:t>• Read words one-to-one with a familiar adult</a:t>
            </a:r>
          </a:p>
          <a:p>
            <a:r>
              <a:rPr sz="2400" dirty="0">
                <a:solidFill>
                  <a:prstClr val="black"/>
                </a:solidFill>
                <a:latin typeface="Calibri"/>
              </a:rPr>
              <a:t>• Use their phonics knowledge to decode unfamiliar words</a:t>
            </a:r>
          </a:p>
          <a:p>
            <a:r>
              <a:rPr sz="2400" dirty="0">
                <a:solidFill>
                  <a:prstClr val="black"/>
                </a:solidFill>
                <a:latin typeface="Calibri"/>
              </a:rPr>
              <a:t>• Complete the check in around 5–10 minutes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47492" y="5416326"/>
            <a:ext cx="689701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>
                <a:solidFill>
                  <a:prstClr val="black"/>
                </a:solidFill>
                <a:latin typeface="Calibri"/>
              </a:rPr>
              <a:t>How can parents help? Read regularly at home, </a:t>
            </a:r>
            <a:r>
              <a:rPr dirty="0" err="1">
                <a:solidFill>
                  <a:prstClr val="black"/>
                </a:solidFill>
                <a:latin typeface="Calibri"/>
              </a:rPr>
              <a:t>practise</a:t>
            </a:r>
            <a:r>
              <a:rPr dirty="0">
                <a:solidFill>
                  <a:prstClr val="black"/>
                </a:solidFill>
                <a:latin typeface="Calibri"/>
              </a:rPr>
              <a:t> Speed Sounds, </a:t>
            </a:r>
            <a:endParaRPr lang="en-GB" dirty="0">
              <a:solidFill>
                <a:prstClr val="black"/>
              </a:solidFill>
              <a:latin typeface="Calibri"/>
            </a:endParaRPr>
          </a:p>
          <a:p>
            <a:r>
              <a:rPr dirty="0">
                <a:solidFill>
                  <a:prstClr val="black"/>
                </a:solidFill>
                <a:latin typeface="Calibri"/>
              </a:rPr>
              <a:t>and encourage children to use Fred Talk to decode unfamiliar words.</a:t>
            </a:r>
          </a:p>
        </p:txBody>
      </p:sp>
      <p:pic>
        <p:nvPicPr>
          <p:cNvPr id="1026" name="Picture 2" descr="Early Reading | Moorhill Primary School">
            <a:extLst>
              <a:ext uri="{FF2B5EF4-FFF2-40B4-BE49-F238E27FC236}">
                <a16:creationId xmlns:a16="http://schemas.microsoft.com/office/drawing/2014/main" id="{D30FDF7E-7179-455B-9727-3026A26E15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303922"/>
            <a:ext cx="3027218" cy="2133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Ultimate Guide to Preparing for the Year 1 Phonics Screening Check - EdShed">
            <a:extLst>
              <a:ext uri="{FF2B5EF4-FFF2-40B4-BE49-F238E27FC236}">
                <a16:creationId xmlns:a16="http://schemas.microsoft.com/office/drawing/2014/main" id="{8730B7DF-487B-4B25-B28B-C9F8D6BDE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74" y="1510578"/>
            <a:ext cx="9253563" cy="383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690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70272-4E1D-82A6-B53F-6ADA89D95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7E942-A455-9A9B-DA8D-7F8971457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Key Vocabulary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FFED2-4750-066E-2D81-461394C80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Phoneme</a:t>
            </a: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: a sound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Grapheme</a:t>
            </a: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: a letter or group of letters that represents a sound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Blending</a:t>
            </a: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: putting sounds together to read a word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Segmenting</a:t>
            </a: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: breaking a word into sounds to spell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b="1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Fred Talk</a:t>
            </a: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: saying each sound in a word to blend it</a:t>
            </a:r>
          </a:p>
          <a:p>
            <a:pPr marL="0" lv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7630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25460-D3DC-46E6-9F11-A1C4AD73E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64806-A5F1-A36D-C0CA-CDA2779AE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How We Assess Progress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D2453-CDB3-B11A-8C81-AC70EEF0E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4000" dirty="0"/>
              <a:t>Ongoing daily observations</a:t>
            </a:r>
          </a:p>
          <a:p>
            <a:pPr lvl="0"/>
            <a:r>
              <a:rPr lang="en-GB" sz="4000" dirty="0"/>
              <a:t>Half-termly assessments to group children</a:t>
            </a:r>
          </a:p>
          <a:p>
            <a:pPr lvl="0"/>
            <a:r>
              <a:rPr lang="en-GB" sz="4000" dirty="0"/>
              <a:t>Children move at their own pace</a:t>
            </a:r>
          </a:p>
          <a:p>
            <a:pPr marL="0" lv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3423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E0571F-A4EC-3C0C-C7E6-BFAF6565A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6741A-A58F-8587-6470-F6FA8B777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2938468" cy="3685953"/>
          </a:xfrm>
        </p:spPr>
        <p:txBody>
          <a:bodyPr anchor="ctr">
            <a:norm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How You Can Help at Home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90957-5B95-4A89-4CE6-2ED1DACD6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100" y="1599883"/>
            <a:ext cx="5424112" cy="4228828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Watch sound pronunciation videos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Read daily with your child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kern="100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Encourage ‘Fred Talk’ when reading unknown words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GB" sz="2800" kern="100" dirty="0">
                <a:latin typeface="Aptos"/>
                <a:ea typeface="Aptos"/>
                <a:cs typeface="Times New Roman" panose="02020603050405020304" pitchFamily="18" charset="0"/>
              </a:rPr>
              <a:t>Read nonsense (alien) words</a:t>
            </a:r>
            <a:endParaRPr lang="en-GB" sz="28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GB" sz="2800" b="1" dirty="0">
                <a:effectLst/>
                <a:latin typeface="Aptos"/>
                <a:ea typeface="Aptos"/>
                <a:cs typeface="Times New Roman" panose="02020603050405020304" pitchFamily="18" charset="0"/>
              </a:rPr>
              <a:t>Celebrate effort and progress</a:t>
            </a:r>
            <a:endParaRPr lang="en-GB" sz="2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85F25B-8B46-1AB6-68EF-EE5CB01FA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6828" y="7454270"/>
            <a:ext cx="7335824" cy="23107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2E5A06-19F8-4C60-ACA4-5E0D4C72E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630" y="4019550"/>
            <a:ext cx="2047875" cy="22288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5288FA5-9C31-4DD7-BDAC-D6ED1E87FF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4212" y="2842759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8697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E2EF1-AE47-A63B-8E86-FF99BC1CA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9E254-8ADF-16F7-8D75-8F74DBEBB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chemeClr val="tx1"/>
                </a:solidFill>
              </a:rPr>
              <a:t>Final Tips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A8EC6-B5B7-FD41-2A42-FF15412B41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4000" dirty="0"/>
              <a:t>Keep it fun and pressure-free</a:t>
            </a:r>
          </a:p>
          <a:p>
            <a:pPr lvl="0"/>
            <a:r>
              <a:rPr lang="en-GB" sz="4000" dirty="0"/>
              <a:t>Short daily practise is best</a:t>
            </a:r>
          </a:p>
          <a:p>
            <a:pPr lvl="0"/>
            <a:r>
              <a:rPr lang="en-GB" sz="4000" dirty="0"/>
              <a:t>Talk, read and play with language daily</a:t>
            </a:r>
          </a:p>
          <a:p>
            <a:pPr lvl="0"/>
            <a:r>
              <a:rPr lang="en-GB" sz="4000" dirty="0"/>
              <a:t>Praise their efforts!</a:t>
            </a:r>
          </a:p>
          <a:p>
            <a:pPr marL="0" lv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0380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815A7B4-532E-48C9-AC24-D78ACF333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D40109F4-CE5C-45F4-856E-F3F69C9F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CBAA4DE-3D7B-460B-AE98-D9F9990C0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BF1ED3E-4F80-4AF6-A41B-44F53DDE61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C0B2D747-3E31-45C5-9A98-A9710A585F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A15FD4BA-3020-462D-8BE8-B3A65B8E49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A304284A-7318-4DD5-898C-2F6B23C778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9DF48E66-B635-4509-B115-E0987C014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E3B96D94-5F5A-4F4C-810C-917BF4D26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7F3782D6-BFF8-4389-9D39-A023ADAA9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ECE162D4-FCAE-441B-B5E9-C91DE6212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A874362D-678F-C1CD-5A02-267D8E4D6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460" y="4918760"/>
            <a:ext cx="7673801" cy="108765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>
                <a:solidFill>
                  <a:schemeClr val="tx1"/>
                </a:solidFill>
              </a:rPr>
              <a:t>Thank You for listening, now let’s go and see phonics in action in Key Stage 1.</a:t>
            </a:r>
          </a:p>
        </p:txBody>
      </p:sp>
      <p:sp>
        <p:nvSpPr>
          <p:cNvPr id="22" name="Title 3">
            <a:extLst>
              <a:ext uri="{FF2B5EF4-FFF2-40B4-BE49-F238E27FC236}">
                <a16:creationId xmlns:a16="http://schemas.microsoft.com/office/drawing/2014/main" id="{933E9539-84A9-4268-B2F2-4A99181697F9}"/>
              </a:ext>
            </a:extLst>
          </p:cNvPr>
          <p:cNvSpPr txBox="1">
            <a:spLocks/>
          </p:cNvSpPr>
          <p:nvPr/>
        </p:nvSpPr>
        <p:spPr>
          <a:xfrm>
            <a:off x="1526228" y="1395412"/>
            <a:ext cx="7673801" cy="10876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>
                <a:solidFill>
                  <a:schemeClr val="tx1"/>
                </a:solidFill>
              </a:rPr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43638266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D8EA5697CEE5448AC19603E1FEA373" ma:contentTypeVersion="11" ma:contentTypeDescription="Create a new document." ma:contentTypeScope="" ma:versionID="868d23d9361f690466f0ffbd133874e4">
  <xsd:schema xmlns:xsd="http://www.w3.org/2001/XMLSchema" xmlns:xs="http://www.w3.org/2001/XMLSchema" xmlns:p="http://schemas.microsoft.com/office/2006/metadata/properties" xmlns:ns3="9f070dc6-e401-4137-a95b-b233326a450a" targetNamespace="http://schemas.microsoft.com/office/2006/metadata/properties" ma:root="true" ma:fieldsID="38f8380e337d13e316f553780dceda71" ns3:_="">
    <xsd:import namespace="9f070dc6-e401-4137-a95b-b233326a450a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_activity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070dc6-e401-4137-a95b-b233326a450a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f070dc6-e401-4137-a95b-b233326a450a" xsi:nil="true"/>
  </documentManagement>
</p:properties>
</file>

<file path=customXml/itemProps1.xml><?xml version="1.0" encoding="utf-8"?>
<ds:datastoreItem xmlns:ds="http://schemas.openxmlformats.org/officeDocument/2006/customXml" ds:itemID="{7570EBBA-98F9-431E-9452-EB4C3D4307F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895766-BA4D-4F08-97C5-7740A2CCF1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070dc6-e401-4137-a95b-b233326a45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2EDD5F8-8202-4725-9F59-1E16E8B6774A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9f070dc6-e401-4137-a95b-b233326a450a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710</TotalTime>
  <Words>665</Words>
  <Application>Microsoft Office PowerPoint</Application>
  <PresentationFormat>Widescreen</PresentationFormat>
  <Paragraphs>98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Aptos</vt:lpstr>
      <vt:lpstr>Arial</vt:lpstr>
      <vt:lpstr>Calibri</vt:lpstr>
      <vt:lpstr>Segoe UI</vt:lpstr>
      <vt:lpstr>Symbol</vt:lpstr>
      <vt:lpstr>Trebuchet MS</vt:lpstr>
      <vt:lpstr>Wingdings</vt:lpstr>
      <vt:lpstr>Wingdings 3</vt:lpstr>
      <vt:lpstr>Facet</vt:lpstr>
      <vt:lpstr>Supporting Your Child with Phonics: Read Write Inc. in Year 1 &amp; Year 2</vt:lpstr>
      <vt:lpstr>Welcome to Our Phonics Workshop</vt:lpstr>
      <vt:lpstr>End of Year 1 Expectations!</vt:lpstr>
      <vt:lpstr>What is Phonics?</vt:lpstr>
      <vt:lpstr>What Is Read Write Inc. (RWI)? </vt:lpstr>
      <vt:lpstr>What Does a Year 1 RWI Lesson Look Like?​ </vt:lpstr>
      <vt:lpstr>What Does a Year 2 RWI Lesson Look Like?​ </vt:lpstr>
      <vt:lpstr>Sound Pronunciation </vt:lpstr>
      <vt:lpstr>What Does a Lesson Look Like?  </vt:lpstr>
      <vt:lpstr>Year 1 Phonics Screening Check (PSC)</vt:lpstr>
      <vt:lpstr>PowerPoint Presentation</vt:lpstr>
      <vt:lpstr>Key Vocabulary</vt:lpstr>
      <vt:lpstr>How We Assess Progress</vt:lpstr>
      <vt:lpstr>How You Can Help at Home</vt:lpstr>
      <vt:lpstr>Final Tips</vt:lpstr>
      <vt:lpstr>Thank You for listening, now let’s go and see phonics in action in Key Stage 1.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Your Child with Phonics: Read Write Inc. in Nursery &amp; Reception</dc:title>
  <dc:creator>Mrs A Walsh</dc:creator>
  <cp:lastModifiedBy>Victoria Barnes (HEN)</cp:lastModifiedBy>
  <cp:revision>43</cp:revision>
  <cp:lastPrinted>2025-10-06T06:22:27Z</cp:lastPrinted>
  <dcterms:created xsi:type="dcterms:W3CDTF">2025-09-10T12:11:38Z</dcterms:created>
  <dcterms:modified xsi:type="dcterms:W3CDTF">2026-10-15T11:31:37Z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0x010100FAD8EA5697CEE5448AC19603E1FEA373</vt:lpwstr>
  </property>
</Properties>
</file>